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62" r:id="rId2"/>
    <p:sldId id="350" r:id="rId3"/>
    <p:sldId id="351" r:id="rId4"/>
    <p:sldId id="311" r:id="rId5"/>
    <p:sldId id="330" r:id="rId6"/>
    <p:sldId id="322" r:id="rId7"/>
    <p:sldId id="348" r:id="rId8"/>
    <p:sldId id="349" r:id="rId9"/>
    <p:sldId id="323" r:id="rId10"/>
    <p:sldId id="324" r:id="rId11"/>
    <p:sldId id="325" r:id="rId12"/>
    <p:sldId id="338" r:id="rId13"/>
    <p:sldId id="307" r:id="rId14"/>
    <p:sldId id="306" r:id="rId15"/>
    <p:sldId id="326" r:id="rId16"/>
    <p:sldId id="308" r:id="rId17"/>
    <p:sldId id="327" r:id="rId18"/>
    <p:sldId id="328" r:id="rId19"/>
    <p:sldId id="342" r:id="rId20"/>
    <p:sldId id="344" r:id="rId21"/>
    <p:sldId id="32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Carter-Tracy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'example 10-9 Tarek Ahmed (2)'!$K$2:$K$6</c:f>
              <c:numCache>
                <c:formatCode>General</c:formatCode>
                <c:ptCount val="5"/>
                <c:pt idx="0">
                  <c:v>0</c:v>
                </c:pt>
                <c:pt idx="1">
                  <c:v>182.5</c:v>
                </c:pt>
                <c:pt idx="2">
                  <c:v>365</c:v>
                </c:pt>
                <c:pt idx="3">
                  <c:v>547.5</c:v>
                </c:pt>
                <c:pt idx="4">
                  <c:v>730</c:v>
                </c:pt>
              </c:numCache>
            </c:numRef>
          </c:xVal>
          <c:yVal>
            <c:numRef>
              <c:f>'example 10-9 Tarek Ahmed (2)'!$Q$2:$Q$6</c:f>
              <c:numCache>
                <c:formatCode>General</c:formatCode>
                <c:ptCount val="5"/>
                <c:pt idx="0">
                  <c:v>0</c:v>
                </c:pt>
                <c:pt idx="1">
                  <c:v>12.262</c:v>
                </c:pt>
                <c:pt idx="2">
                  <c:v>45.524000000000001</c:v>
                </c:pt>
                <c:pt idx="3">
                  <c:v>109.57899999999999</c:v>
                </c:pt>
                <c:pt idx="4">
                  <c:v>211.57400000000001</c:v>
                </c:pt>
              </c:numCache>
            </c:numRef>
          </c:yVal>
          <c:smooth val="1"/>
        </c:ser>
        <c:ser>
          <c:idx val="1"/>
          <c:order val="1"/>
          <c:tx>
            <c:v>Van-Everdingen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'example 10-9 Tarek Ahmed (2)'!$K$2:$K$6</c:f>
              <c:numCache>
                <c:formatCode>General</c:formatCode>
                <c:ptCount val="5"/>
                <c:pt idx="0">
                  <c:v>0</c:v>
                </c:pt>
                <c:pt idx="1">
                  <c:v>182.5</c:v>
                </c:pt>
                <c:pt idx="2">
                  <c:v>365</c:v>
                </c:pt>
                <c:pt idx="3">
                  <c:v>547.5</c:v>
                </c:pt>
                <c:pt idx="4">
                  <c:v>730</c:v>
                </c:pt>
              </c:numCache>
            </c:numRef>
          </c:xVal>
          <c:yVal>
            <c:numRef>
              <c:f>'example 10-7 Tarek Ahmed'!$G$2:$G$6</c:f>
              <c:numCache>
                <c:formatCode>General</c:formatCode>
                <c:ptCount val="5"/>
                <c:pt idx="0">
                  <c:v>0</c:v>
                </c:pt>
                <c:pt idx="1">
                  <c:v>7.0788000000000002</c:v>
                </c:pt>
                <c:pt idx="2">
                  <c:v>32.417639999999999</c:v>
                </c:pt>
                <c:pt idx="3">
                  <c:v>85.551479999999998</c:v>
                </c:pt>
                <c:pt idx="4">
                  <c:v>175.48283999999995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344264"/>
        <c:axId val="447339952"/>
      </c:scatterChart>
      <c:valAx>
        <c:axId val="447344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Period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9071493275729907"/>
              <c:y val="0.9481248177311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339952"/>
        <c:crosses val="autoZero"/>
        <c:crossBetween val="midCat"/>
        <c:majorUnit val="182.5"/>
      </c:valAx>
      <c:valAx>
        <c:axId val="44733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We,</a:t>
                </a:r>
                <a:r>
                  <a:rPr lang="en-US" baseline="0"/>
                  <a:t> [Mbbl]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344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Carter-Tracy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'example 10-9 Tarek Ahmed (2)'!$K$2:$K$6</c:f>
              <c:numCache>
                <c:formatCode>General</c:formatCode>
                <c:ptCount val="5"/>
                <c:pt idx="0">
                  <c:v>0</c:v>
                </c:pt>
                <c:pt idx="1">
                  <c:v>182.5</c:v>
                </c:pt>
                <c:pt idx="2">
                  <c:v>365</c:v>
                </c:pt>
                <c:pt idx="3">
                  <c:v>547.5</c:v>
                </c:pt>
                <c:pt idx="4">
                  <c:v>730</c:v>
                </c:pt>
              </c:numCache>
            </c:numRef>
          </c:xVal>
          <c:yVal>
            <c:numRef>
              <c:f>'example 10-9 Tarek Ahmed (2)'!$Q$2:$Q$6</c:f>
              <c:numCache>
                <c:formatCode>General</c:formatCode>
                <c:ptCount val="5"/>
                <c:pt idx="0">
                  <c:v>0</c:v>
                </c:pt>
                <c:pt idx="1">
                  <c:v>12.262</c:v>
                </c:pt>
                <c:pt idx="2">
                  <c:v>45.524000000000001</c:v>
                </c:pt>
                <c:pt idx="3">
                  <c:v>109.57899999999999</c:v>
                </c:pt>
                <c:pt idx="4">
                  <c:v>211.57400000000001</c:v>
                </c:pt>
              </c:numCache>
            </c:numRef>
          </c:yVal>
          <c:smooth val="1"/>
        </c:ser>
        <c:ser>
          <c:idx val="1"/>
          <c:order val="1"/>
          <c:tx>
            <c:v>Van-Everdingen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'example 10-9 Tarek Ahmed (2)'!$K$2:$K$6</c:f>
              <c:numCache>
                <c:formatCode>General</c:formatCode>
                <c:ptCount val="5"/>
                <c:pt idx="0">
                  <c:v>0</c:v>
                </c:pt>
                <c:pt idx="1">
                  <c:v>182.5</c:v>
                </c:pt>
                <c:pt idx="2">
                  <c:v>365</c:v>
                </c:pt>
                <c:pt idx="3">
                  <c:v>547.5</c:v>
                </c:pt>
                <c:pt idx="4">
                  <c:v>730</c:v>
                </c:pt>
              </c:numCache>
            </c:numRef>
          </c:xVal>
          <c:yVal>
            <c:numRef>
              <c:f>'example 10-7 Tarek Ahmed'!$G$2:$G$6</c:f>
              <c:numCache>
                <c:formatCode>General</c:formatCode>
                <c:ptCount val="5"/>
                <c:pt idx="0">
                  <c:v>0</c:v>
                </c:pt>
                <c:pt idx="1">
                  <c:v>7.0788000000000002</c:v>
                </c:pt>
                <c:pt idx="2">
                  <c:v>32.417639999999999</c:v>
                </c:pt>
                <c:pt idx="3">
                  <c:v>85.551479999999998</c:v>
                </c:pt>
                <c:pt idx="4">
                  <c:v>175.48283999999995</c:v>
                </c:pt>
              </c:numCache>
            </c:numRef>
          </c:yVal>
          <c:smooth val="1"/>
        </c:ser>
        <c:ser>
          <c:idx val="2"/>
          <c:order val="2"/>
          <c:tx>
            <c:v>modified Carter-Tracy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'example 10-9 Tarek Ahmed (2)'!$T$2:$T$26</c:f>
              <c:numCache>
                <c:formatCode>General</c:formatCode>
                <c:ptCount val="25"/>
                <c:pt idx="0">
                  <c:v>0</c:v>
                </c:pt>
                <c:pt idx="1">
                  <c:v>30</c:v>
                </c:pt>
                <c:pt idx="2">
                  <c:v>61</c:v>
                </c:pt>
                <c:pt idx="3">
                  <c:v>91</c:v>
                </c:pt>
                <c:pt idx="4">
                  <c:v>122</c:v>
                </c:pt>
                <c:pt idx="5">
                  <c:v>152</c:v>
                </c:pt>
                <c:pt idx="6">
                  <c:v>183</c:v>
                </c:pt>
                <c:pt idx="7">
                  <c:v>213</c:v>
                </c:pt>
                <c:pt idx="8">
                  <c:v>243</c:v>
                </c:pt>
                <c:pt idx="9">
                  <c:v>274</c:v>
                </c:pt>
                <c:pt idx="10">
                  <c:v>304</c:v>
                </c:pt>
                <c:pt idx="11">
                  <c:v>335</c:v>
                </c:pt>
                <c:pt idx="12">
                  <c:v>365</c:v>
                </c:pt>
                <c:pt idx="13">
                  <c:v>395</c:v>
                </c:pt>
                <c:pt idx="14">
                  <c:v>426</c:v>
                </c:pt>
                <c:pt idx="15">
                  <c:v>456</c:v>
                </c:pt>
                <c:pt idx="16">
                  <c:v>487</c:v>
                </c:pt>
                <c:pt idx="17">
                  <c:v>517</c:v>
                </c:pt>
                <c:pt idx="18">
                  <c:v>548</c:v>
                </c:pt>
                <c:pt idx="19">
                  <c:v>578</c:v>
                </c:pt>
                <c:pt idx="20">
                  <c:v>608</c:v>
                </c:pt>
                <c:pt idx="21">
                  <c:v>639</c:v>
                </c:pt>
                <c:pt idx="22">
                  <c:v>669</c:v>
                </c:pt>
                <c:pt idx="23">
                  <c:v>700</c:v>
                </c:pt>
                <c:pt idx="24">
                  <c:v>730</c:v>
                </c:pt>
              </c:numCache>
            </c:numRef>
          </c:xVal>
          <c:yVal>
            <c:numRef>
              <c:f>'example 10-9 Tarek Ahmed (2)'!$Z$3:$Z$26</c:f>
              <c:numCache>
                <c:formatCode>General</c:formatCode>
                <c:ptCount val="24"/>
                <c:pt idx="0">
                  <c:v>0.317</c:v>
                </c:pt>
                <c:pt idx="1">
                  <c:v>0.96799999999999997</c:v>
                </c:pt>
                <c:pt idx="2">
                  <c:v>1.9590000000000001</c:v>
                </c:pt>
                <c:pt idx="3">
                  <c:v>3.4009999999999998</c:v>
                </c:pt>
                <c:pt idx="4">
                  <c:v>5.234</c:v>
                </c:pt>
                <c:pt idx="5">
                  <c:v>7.601</c:v>
                </c:pt>
                <c:pt idx="6">
                  <c:v>10.41</c:v>
                </c:pt>
                <c:pt idx="7">
                  <c:v>13.763</c:v>
                </c:pt>
                <c:pt idx="8">
                  <c:v>17.838000000000001</c:v>
                </c:pt>
                <c:pt idx="9">
                  <c:v>22.408000000000001</c:v>
                </c:pt>
                <c:pt idx="10">
                  <c:v>27.823</c:v>
                </c:pt>
                <c:pt idx="11">
                  <c:v>33.768999999999998</c:v>
                </c:pt>
                <c:pt idx="12">
                  <c:v>40.448</c:v>
                </c:pt>
                <c:pt idx="13">
                  <c:v>48.152000000000001</c:v>
                </c:pt>
                <c:pt idx="14">
                  <c:v>56.441000000000003</c:v>
                </c:pt>
                <c:pt idx="15">
                  <c:v>65.888000000000005</c:v>
                </c:pt>
                <c:pt idx="16">
                  <c:v>75.92</c:v>
                </c:pt>
                <c:pt idx="17">
                  <c:v>87.227000000000004</c:v>
                </c:pt>
                <c:pt idx="18">
                  <c:v>99.155000000000001</c:v>
                </c:pt>
                <c:pt idx="19">
                  <c:v>112.075</c:v>
                </c:pt>
                <c:pt idx="20">
                  <c:v>126.512</c:v>
                </c:pt>
                <c:pt idx="21">
                  <c:v>141.553</c:v>
                </c:pt>
                <c:pt idx="22">
                  <c:v>158.238</c:v>
                </c:pt>
                <c:pt idx="23">
                  <c:v>175.54900000000001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926096"/>
        <c:axId val="444923352"/>
      </c:scatterChart>
      <c:valAx>
        <c:axId val="444926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Period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9071493275729907"/>
              <c:y val="0.9481248177311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23352"/>
        <c:crosses val="autoZero"/>
        <c:crossBetween val="midCat"/>
        <c:majorUnit val="182.5"/>
      </c:valAx>
      <c:valAx>
        <c:axId val="44492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We,</a:t>
                </a:r>
                <a:r>
                  <a:rPr lang="en-US" baseline="0"/>
                  <a:t> [Mbbl]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26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8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8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89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4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62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5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09-Mar-18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9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2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2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0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09-Mar-18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0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1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2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09-Mar-18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4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09-Mar-18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Lecture-3 aquifer influx models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280"/>
            <a:ext cx="8596668" cy="52628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i="1" dirty="0" smtClean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Pot aquifer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Schilthuis’ steady-state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Hurst’s modified steady-state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The van Everdingen-Hurst unsteady-state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Edge-water drive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Bottom-water drive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Linear-water drive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The Carter-Tracy unsteady-state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Fetkovich’s method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Radial aquifer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i="1" dirty="0" smtClean="0">
                <a:solidFill>
                  <a:schemeClr val="tx1"/>
                </a:solidFill>
              </a:rPr>
              <a:t>Linear aquifer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334" y="3371162"/>
            <a:ext cx="4787032" cy="1619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7" y="279724"/>
            <a:ext cx="8508885" cy="16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Bottom Water Drive </a:t>
            </a:r>
            <a:br>
              <a:rPr lang="da-DK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64141"/>
            <a:ext cx="1457325" cy="361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732094"/>
            <a:ext cx="3286125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584185"/>
            <a:ext cx="652462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4454061"/>
            <a:ext cx="2619375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4" y="4911261"/>
            <a:ext cx="47148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15" y="244322"/>
            <a:ext cx="2019300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15" y="997945"/>
            <a:ext cx="2276475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956433" y="1286207"/>
            <a:ext cx="5277998" cy="58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Example Bottom Drive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43" y="862376"/>
            <a:ext cx="6800850" cy="491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359" y="5399451"/>
            <a:ext cx="65151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28" y="352540"/>
            <a:ext cx="11115070" cy="5927074"/>
          </a:xfrm>
        </p:spPr>
        <p:txBody>
          <a:bodyPr/>
          <a:lstStyle/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The technique assumes constant water influx rates over each finite time interval.</a:t>
            </a:r>
          </a:p>
          <a:p>
            <a:r>
              <a:rPr lang="da-DK" dirty="0" smtClean="0"/>
              <a:t>The cumulative water influx at any time, tn can be calculatd directly from the previous obtained tn-1 </a:t>
            </a:r>
          </a:p>
          <a:p>
            <a:endParaRPr lang="da-DK" dirty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The Carter-Tracy Water Influx Model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88" y="1999408"/>
            <a:ext cx="4191334" cy="1401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68" y="3329695"/>
            <a:ext cx="6172200" cy="2305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4888" y="4772722"/>
            <a:ext cx="3336049" cy="245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241" y="382540"/>
            <a:ext cx="450532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41" y="1230265"/>
            <a:ext cx="14097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241" y="2268490"/>
            <a:ext cx="59436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691" y="3809770"/>
            <a:ext cx="6937726" cy="1797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1961" y="4348976"/>
            <a:ext cx="3791415" cy="1616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Example 10-9 T.Ahmed</a:t>
            </a:r>
            <a:r>
              <a:rPr lang="da-DK" dirty="0"/>
              <a:t/>
            </a:r>
            <a:br>
              <a:rPr lang="da-DK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22776"/>
            <a:ext cx="7970201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910376"/>
            <a:ext cx="3667125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103676"/>
            <a:ext cx="48958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Solution </a:t>
            </a:r>
            <a:r>
              <a:rPr lang="da-DK" dirty="0"/>
              <a:t/>
            </a:r>
            <a:br>
              <a:rPr lang="da-DK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23" y="862376"/>
            <a:ext cx="66389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Solution </a:t>
            </a:r>
            <a:r>
              <a:rPr lang="da-DK" dirty="0"/>
              <a:t/>
            </a:r>
            <a:br>
              <a:rPr lang="da-DK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93" y="1006207"/>
            <a:ext cx="66389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7333" y="201976"/>
            <a:ext cx="10105461" cy="1320800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Carter Tracy method overestimates the water influx</a:t>
            </a:r>
            <a:r>
              <a:rPr lang="da-DK" dirty="0"/>
              <a:t/>
            </a:r>
            <a:br>
              <a:rPr lang="da-DK" dirty="0"/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61102"/>
              </p:ext>
            </p:extLst>
          </p:nvPr>
        </p:nvGraphicFramePr>
        <p:xfrm>
          <a:off x="1161505" y="1029813"/>
          <a:ext cx="8956272" cy="563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3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51" y="1204744"/>
            <a:ext cx="5210175" cy="48577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tx1"/>
                </a:solidFill>
              </a:rPr>
              <a:t>The van Everdingen-Hurst unsteady-state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/>
              <a:t/>
            </a:r>
            <a:br>
              <a:rPr lang="da-DK" dirty="0"/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968451"/>
              </p:ext>
            </p:extLst>
          </p:nvPr>
        </p:nvGraphicFramePr>
        <p:xfrm>
          <a:off x="1137755" y="376669"/>
          <a:ext cx="9015648" cy="624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15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See you next time inshallah </a:t>
            </a:r>
            <a:br>
              <a:rPr lang="da-DK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259880" cy="3880773"/>
          </a:xfrm>
        </p:spPr>
        <p:txBody>
          <a:bodyPr/>
          <a:lstStyle/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HAVE A NICE TIME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Water does not encroach on all sides of the reservoir, or the reservoir is not circular in nature.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38" y="149761"/>
            <a:ext cx="415290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347174"/>
            <a:ext cx="18478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4" y="20197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dirty="0" smtClean="0">
                <a:solidFill>
                  <a:schemeClr val="tx1"/>
                </a:solidFill>
              </a:rPr>
              <a:t>Example- Van Everdingen and Hurst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09" y="1071371"/>
            <a:ext cx="8947117" cy="171805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4169" y="2872581"/>
            <a:ext cx="6743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976"/>
            <a:ext cx="8596668" cy="1320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Previous Solution  </a:t>
            </a:r>
            <a:r>
              <a:rPr lang="da-DK" dirty="0"/>
              <a:t/>
            </a:r>
            <a:br>
              <a:rPr lang="da-DK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5082"/>
          <a:stretch/>
        </p:blipFill>
        <p:spPr>
          <a:xfrm>
            <a:off x="974335" y="862376"/>
            <a:ext cx="8002665" cy="2212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24" y="3281345"/>
            <a:ext cx="7424685" cy="1582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18593" y="3393194"/>
            <a:ext cx="1134737" cy="440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18928" y="3035979"/>
            <a:ext cx="157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da-DK" dirty="0" smtClean="0"/>
              <a:t>p=constant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47" y="508059"/>
            <a:ext cx="9259880" cy="5947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>
                <a:solidFill>
                  <a:schemeClr val="tx1"/>
                </a:solidFill>
              </a:rPr>
              <a:t>1st period 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>
                <a:solidFill>
                  <a:schemeClr val="tx1"/>
                </a:solidFill>
              </a:rPr>
              <a:t>2nd period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1653" y="334984"/>
            <a:ext cx="8596668" cy="1320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Multiple pressure drop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2236" y="892652"/>
            <a:ext cx="6610350" cy="496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53" y="1850893"/>
            <a:ext cx="1181100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45" y="2279364"/>
            <a:ext cx="2019300" cy="50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97" y="3346576"/>
            <a:ext cx="4134295" cy="18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47" y="530093"/>
            <a:ext cx="9259880" cy="5947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>
                <a:solidFill>
                  <a:schemeClr val="tx1"/>
                </a:solidFill>
              </a:rPr>
              <a:t>3rd period 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>
                <a:solidFill>
                  <a:schemeClr val="tx1"/>
                </a:solidFill>
              </a:rPr>
              <a:t>In general</a:t>
            </a: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1653" y="334984"/>
            <a:ext cx="8596668" cy="1320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Multiple pressure drop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2236" y="892652"/>
            <a:ext cx="6610350" cy="4962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30" y="1657025"/>
            <a:ext cx="3695700" cy="2409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92" y="4626166"/>
            <a:ext cx="17335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47" y="530093"/>
            <a:ext cx="9259880" cy="5947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da-DK" dirty="0" smtClean="0">
                <a:solidFill>
                  <a:schemeClr val="tx1"/>
                </a:solidFill>
              </a:rPr>
              <a:t>p1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da-DK" dirty="0" smtClean="0">
                <a:solidFill>
                  <a:schemeClr val="tx1"/>
                </a:solidFill>
              </a:rPr>
              <a:t>p2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>
                <a:solidFill>
                  <a:schemeClr val="tx1"/>
                </a:solidFill>
              </a:rPr>
              <a:t>simplified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da-DK" dirty="0" smtClean="0">
                <a:solidFill>
                  <a:schemeClr val="tx1"/>
                </a:solidFill>
              </a:rPr>
              <a:t>p3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da-DK" dirty="0" smtClean="0">
                <a:solidFill>
                  <a:schemeClr val="tx1"/>
                </a:solidFill>
              </a:rPr>
              <a:t>p4 </a:t>
            </a: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1653" y="334984"/>
            <a:ext cx="8596668" cy="13208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Calculation of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r>
              <a:rPr lang="da-DK" dirty="0" smtClean="0">
                <a:solidFill>
                  <a:schemeClr val="tx1"/>
                </a:solidFill>
              </a:rPr>
              <a:t>p1,2,3,4,....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2236" y="892652"/>
            <a:ext cx="6610350" cy="496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475" y="1850893"/>
            <a:ext cx="876300" cy="285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997" y="2823265"/>
            <a:ext cx="885825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997" y="3628605"/>
            <a:ext cx="3200400" cy="56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325" y="4596917"/>
            <a:ext cx="9906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222" y="5693252"/>
            <a:ext cx="10477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42" y="400279"/>
            <a:ext cx="8103860" cy="2486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401" y="2561364"/>
            <a:ext cx="6506895" cy="20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4870</TotalTime>
  <Words>169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Facet</vt:lpstr>
      <vt:lpstr>Lecture-3 aquifer influx models</vt:lpstr>
      <vt:lpstr>The van Everdingen-Hurst unsteady-state  </vt:lpstr>
      <vt:lpstr>PowerPoint Presentation</vt:lpstr>
      <vt:lpstr> </vt:lpstr>
      <vt:lpstr>Previous Solution   </vt:lpstr>
      <vt:lpstr>Multiple pressure drop</vt:lpstr>
      <vt:lpstr>Multiple pressure drop</vt:lpstr>
      <vt:lpstr>Calculation of Δp1,2,3,4,....</vt:lpstr>
      <vt:lpstr>PowerPoint Presentation</vt:lpstr>
      <vt:lpstr>PowerPoint Presentation</vt:lpstr>
      <vt:lpstr>Bottom Water Drive  </vt:lpstr>
      <vt:lpstr>PowerPoint Presentation</vt:lpstr>
      <vt:lpstr>Example Bottom Drive </vt:lpstr>
      <vt:lpstr>The Carter-Tracy Water Influx Model</vt:lpstr>
      <vt:lpstr>PowerPoint Presentation</vt:lpstr>
      <vt:lpstr>Example 10-9 T.Ahmed </vt:lpstr>
      <vt:lpstr>Solution  </vt:lpstr>
      <vt:lpstr>Solution  </vt:lpstr>
      <vt:lpstr>Carter Tracy method overestimates the water influx </vt:lpstr>
      <vt:lpstr>PowerPoint Presentation</vt:lpstr>
      <vt:lpstr>See you next time inshallah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Engineering</dc:title>
  <dc:creator>ahmed pc</dc:creator>
  <cp:lastModifiedBy>ahmed pc</cp:lastModifiedBy>
  <cp:revision>264</cp:revision>
  <dcterms:created xsi:type="dcterms:W3CDTF">2017-02-06T11:10:14Z</dcterms:created>
  <dcterms:modified xsi:type="dcterms:W3CDTF">2018-03-09T10:19:02Z</dcterms:modified>
</cp:coreProperties>
</file>